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media/image7.jpeg" ContentType="image/jpeg"/>
  <Override PartName="/ppt/media/image1.png" ContentType="image/png"/>
  <Override PartName="/ppt/media/image2.png" ContentType="image/png"/>
  <Override PartName="/ppt/media/image4.jpeg" ContentType="image/jpeg"/>
  <Override PartName="/ppt/media/image3.jpeg" ContentType="image/jpeg"/>
  <Override PartName="/ppt/media/image5.jpeg" ContentType="image/jpeg"/>
  <Override PartName="/ppt/media/image6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10353240" cy="9702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ffffff"/>
              </a:solidFill>
              <a:latin typeface="Calisto MT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913680" y="1732320"/>
            <a:ext cx="10353240" cy="1935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e3e3e3"/>
              </a:solidFill>
              <a:latin typeface="Calisto MT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913680" y="3852360"/>
            <a:ext cx="10353240" cy="1935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e3e3e3"/>
              </a:solidFill>
              <a:latin typeface="Calisto MT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10353240" cy="9702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ffffff"/>
              </a:solidFill>
              <a:latin typeface="Calisto MT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913680" y="1732320"/>
            <a:ext cx="5052240" cy="1935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e3e3e3"/>
              </a:solidFill>
              <a:latin typeface="Calisto MT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19000" y="1732320"/>
            <a:ext cx="5052240" cy="1935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e3e3e3"/>
              </a:solidFill>
              <a:latin typeface="Calisto MT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913680" y="3852360"/>
            <a:ext cx="5052240" cy="1935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e3e3e3"/>
              </a:solidFill>
              <a:latin typeface="Calisto MT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19000" y="3852360"/>
            <a:ext cx="5052240" cy="1935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e3e3e3"/>
              </a:solidFill>
              <a:latin typeface="Calisto MT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10353240" cy="9702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ffffff"/>
              </a:solidFill>
              <a:latin typeface="Calisto MT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913680" y="1732320"/>
            <a:ext cx="3333600" cy="1935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e3e3e3"/>
              </a:solidFill>
              <a:latin typeface="Calisto MT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414320" y="1732320"/>
            <a:ext cx="3333600" cy="1935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e3e3e3"/>
              </a:solidFill>
              <a:latin typeface="Calisto MT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914960" y="1732320"/>
            <a:ext cx="3333600" cy="1935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e3e3e3"/>
              </a:solidFill>
              <a:latin typeface="Calisto MT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913680" y="3852360"/>
            <a:ext cx="3333600" cy="1935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e3e3e3"/>
              </a:solidFill>
              <a:latin typeface="Calisto MT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414320" y="3852360"/>
            <a:ext cx="3333600" cy="1935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e3e3e3"/>
              </a:solidFill>
              <a:latin typeface="Calisto MT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914960" y="3852360"/>
            <a:ext cx="3333600" cy="1935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e3e3e3"/>
              </a:solidFill>
              <a:latin typeface="Calisto MT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10353240" cy="9702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ffffff"/>
              </a:solidFill>
              <a:latin typeface="Calisto MT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913680" y="1732320"/>
            <a:ext cx="10353240" cy="4058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10353240" cy="9702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ffffff"/>
              </a:solidFill>
              <a:latin typeface="Calisto MT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913680" y="1732320"/>
            <a:ext cx="10353240" cy="4058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e3e3e3"/>
              </a:solidFill>
              <a:latin typeface="Calisto MT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10353240" cy="9702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ffffff"/>
              </a:solidFill>
              <a:latin typeface="Calisto MT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913680" y="1732320"/>
            <a:ext cx="5052240" cy="4058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e3e3e3"/>
              </a:solidFill>
              <a:latin typeface="Calisto MT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19000" y="1732320"/>
            <a:ext cx="5052240" cy="4058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e3e3e3"/>
              </a:solidFill>
              <a:latin typeface="Calisto MT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10353240" cy="9702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ffffff"/>
              </a:solidFill>
              <a:latin typeface="Calisto MT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913680" y="609480"/>
            <a:ext cx="10353240" cy="4498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10353240" cy="9702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ffffff"/>
              </a:solidFill>
              <a:latin typeface="Calisto MT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913680" y="1732320"/>
            <a:ext cx="5052240" cy="1935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e3e3e3"/>
              </a:solidFill>
              <a:latin typeface="Calisto MT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19000" y="1732320"/>
            <a:ext cx="5052240" cy="4058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e3e3e3"/>
              </a:solidFill>
              <a:latin typeface="Calisto MT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913680" y="3852360"/>
            <a:ext cx="5052240" cy="1935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e3e3e3"/>
              </a:solidFill>
              <a:latin typeface="Calisto MT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10353240" cy="9702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ffffff"/>
              </a:solidFill>
              <a:latin typeface="Calisto MT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913680" y="1732320"/>
            <a:ext cx="5052240" cy="4058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e3e3e3"/>
              </a:solidFill>
              <a:latin typeface="Calisto MT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19000" y="1732320"/>
            <a:ext cx="5052240" cy="1935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e3e3e3"/>
              </a:solidFill>
              <a:latin typeface="Calisto MT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19000" y="3852360"/>
            <a:ext cx="5052240" cy="1935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e3e3e3"/>
              </a:solidFill>
              <a:latin typeface="Calisto MT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10353240" cy="9702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ffffff"/>
              </a:solidFill>
              <a:latin typeface="Calisto MT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913680" y="1732320"/>
            <a:ext cx="5052240" cy="1935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e3e3e3"/>
              </a:solidFill>
              <a:latin typeface="Calisto MT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19000" y="1732320"/>
            <a:ext cx="5052240" cy="1935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e3e3e3"/>
              </a:solidFill>
              <a:latin typeface="Calisto MT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913680" y="3852360"/>
            <a:ext cx="10353240" cy="1935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e3e3e3"/>
              </a:solidFill>
              <a:latin typeface="Calisto MT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10353240" cy="97020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e3e3e3"/>
                </a:solidFill>
                <a:latin typeface="Calisto MT"/>
              </a:rPr>
              <a:t>Kliknij, aby edytować styl</a:t>
            </a:r>
            <a:endParaRPr b="0" lang="en-US" sz="4000" spc="-1" strike="noStrike">
              <a:solidFill>
                <a:srgbClr val="ffffff"/>
              </a:solidFill>
              <a:latin typeface="Calisto MT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913680" y="1732320"/>
            <a:ext cx="10353240" cy="4058280"/>
          </a:xfrm>
          <a:prstGeom prst="rect">
            <a:avLst/>
          </a:prstGeom>
        </p:spPr>
        <p:txBody>
          <a:bodyPr>
            <a:noAutofit/>
          </a:bodyPr>
          <a:p>
            <a:pPr marL="343080" indent="-30564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dadada"/>
              </a:buClr>
              <a:buSzPct val="70000"/>
              <a:buFont typeface="Wingdings 2" charset="2"/>
              <a:buChar char=""/>
            </a:pPr>
            <a:r>
              <a:rPr b="0" lang="en-US" sz="2000" spc="-1" strike="noStrike">
                <a:solidFill>
                  <a:srgbClr val="e3e3e3"/>
                </a:solidFill>
                <a:latin typeface="Calisto MT"/>
              </a:rPr>
              <a:t>Edytuj style wzorca tekstu</a:t>
            </a:r>
            <a:endParaRPr b="0" lang="en-US" sz="2000" spc="-1" strike="noStrike">
              <a:solidFill>
                <a:srgbClr val="e3e3e3"/>
              </a:solidFill>
              <a:latin typeface="Calisto MT"/>
            </a:endParaRPr>
          </a:p>
          <a:p>
            <a:pPr lvl="1" marL="720000" indent="-269640">
              <a:lnSpc>
                <a:spcPct val="100000"/>
              </a:lnSpc>
              <a:spcBef>
                <a:spcPts val="360"/>
              </a:spcBef>
              <a:spcAft>
                <a:spcPts val="601"/>
              </a:spcAft>
              <a:buClr>
                <a:srgbClr val="dadada"/>
              </a:buClr>
              <a:buSzPct val="70000"/>
              <a:buFont typeface="Wingdings 2" charset="2"/>
              <a:buChar char=""/>
            </a:pPr>
            <a:r>
              <a:rPr b="0" lang="en-US" sz="1800" spc="-1" strike="noStrike">
                <a:solidFill>
                  <a:srgbClr val="e3e3e3"/>
                </a:solidFill>
                <a:latin typeface="Calisto MT"/>
              </a:rPr>
              <a:t>Drugi poziom</a:t>
            </a:r>
            <a:endParaRPr b="0" lang="en-US" sz="1800" spc="-1" strike="noStrike">
              <a:solidFill>
                <a:srgbClr val="e3e3e3"/>
              </a:solidFill>
              <a:latin typeface="Calisto MT"/>
            </a:endParaRPr>
          </a:p>
          <a:p>
            <a:pPr lvl="2" marL="1026000" indent="-215640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  <a:buClr>
                <a:srgbClr val="dadada"/>
              </a:buClr>
              <a:buSzPct val="70000"/>
              <a:buFont typeface="Wingdings 2" charset="2"/>
              <a:buChar char=""/>
            </a:pPr>
            <a:r>
              <a:rPr b="0" lang="en-US" sz="1600" spc="-1" strike="noStrike">
                <a:solidFill>
                  <a:srgbClr val="e3e3e3"/>
                </a:solidFill>
                <a:latin typeface="Calisto MT"/>
              </a:rPr>
              <a:t>Trzeci poziom</a:t>
            </a:r>
            <a:endParaRPr b="0" lang="en-US" sz="1600" spc="-1" strike="noStrike">
              <a:solidFill>
                <a:srgbClr val="e3e3e3"/>
              </a:solidFill>
              <a:latin typeface="Calisto MT"/>
            </a:endParaRPr>
          </a:p>
          <a:p>
            <a:pPr lvl="3" marL="1386000" indent="-21564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dadada"/>
              </a:buClr>
              <a:buSzPct val="70000"/>
              <a:buFont typeface="Wingdings 2" charset="2"/>
              <a:buChar char=""/>
            </a:pPr>
            <a:r>
              <a:rPr b="0" lang="en-US" sz="1400" spc="-1" strike="noStrike">
                <a:solidFill>
                  <a:srgbClr val="e3e3e3"/>
                </a:solidFill>
                <a:latin typeface="Calisto MT"/>
              </a:rPr>
              <a:t>Czwarty poziom</a:t>
            </a:r>
            <a:endParaRPr b="0" lang="en-US" sz="1400" spc="-1" strike="noStrike">
              <a:solidFill>
                <a:srgbClr val="e3e3e3"/>
              </a:solidFill>
              <a:latin typeface="Calisto MT"/>
            </a:endParaRPr>
          </a:p>
          <a:p>
            <a:pPr lvl="4" marL="1674000" indent="-21564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dadada"/>
              </a:buClr>
              <a:buSzPct val="70000"/>
              <a:buFont typeface="Wingdings 2" charset="2"/>
              <a:buChar char=""/>
            </a:pPr>
            <a:r>
              <a:rPr b="0" lang="en-US" sz="1400" spc="-1" strike="noStrike">
                <a:solidFill>
                  <a:srgbClr val="e3e3e3"/>
                </a:solidFill>
                <a:latin typeface="Calisto MT"/>
              </a:rPr>
              <a:t>Piąty poziom</a:t>
            </a:r>
            <a:endParaRPr b="0" lang="en-US" sz="1400" spc="-1" strike="noStrike">
              <a:solidFill>
                <a:srgbClr val="e3e3e3"/>
              </a:solidFill>
              <a:latin typeface="Calisto MT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7678800" y="58831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5FCDAB2D-F9E1-4909-9DB9-6F341EF4740E}" type="datetime">
              <a:rPr b="0" lang="pl-PL" sz="1000" spc="-1" strike="noStrike">
                <a:solidFill>
                  <a:srgbClr val="f2f2f2"/>
                </a:solidFill>
                <a:latin typeface="Calisto MT"/>
              </a:rPr>
              <a:t>19-7-15</a:t>
            </a:fld>
            <a:endParaRPr b="0" lang="pl-PL" sz="10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913680" y="5883120"/>
            <a:ext cx="667260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10514160" y="5883120"/>
            <a:ext cx="7531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DE317CE7-C590-4E49-B918-DAD403B36CCF}" type="slidenum">
              <a:rPr b="0" lang="pl-PL" sz="1000" spc="-1" strike="noStrike">
                <a:solidFill>
                  <a:srgbClr val="f2f2f2"/>
                </a:solidFill>
                <a:latin typeface="Calisto MT"/>
              </a:rPr>
              <a:t>&lt;numer&gt;</a:t>
            </a:fld>
            <a:endParaRPr b="0" lang="pl-PL" sz="10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jpeg"/><Relationship Id="rId3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Shape 1"/>
          <p:cNvSpPr txBox="1"/>
          <p:nvPr/>
        </p:nvSpPr>
        <p:spPr>
          <a:xfrm>
            <a:off x="717840" y="1059480"/>
            <a:ext cx="10470960" cy="3195000"/>
          </a:xfrm>
          <a:prstGeom prst="rect">
            <a:avLst/>
          </a:prstGeom>
          <a:noFill/>
          <a:ln>
            <a:noFill/>
          </a:ln>
          <a:effectLst>
            <a:outerShdw dist="0" dir="0">
              <a:srgbClr val="000000">
                <a:alpha val="46000"/>
              </a:srgbClr>
            </a:outerShdw>
          </a:effectLst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e3e3e3"/>
                </a:solidFill>
                <a:latin typeface="Calisto MT"/>
              </a:rPr>
              <a:t>PREZENTACJA</a:t>
            </a:r>
            <a:br/>
            <a:r>
              <a:rPr b="0" lang="en-US" sz="4000" spc="-1" strike="noStrike">
                <a:solidFill>
                  <a:srgbClr val="e3e3e3"/>
                </a:solidFill>
                <a:latin typeface="Calisto MT"/>
              </a:rPr>
              <a:t>Z REALIZACJI INNOWACJI </a:t>
            </a:r>
            <a:br/>
            <a:r>
              <a:rPr b="0" lang="en-US" sz="4000" spc="-1" strike="noStrike">
                <a:solidFill>
                  <a:srgbClr val="e3e3e3"/>
                </a:solidFill>
                <a:latin typeface="Calisto MT"/>
              </a:rPr>
              <a:t>”Fairy Tales Drama Club” </a:t>
            </a:r>
            <a:br/>
            <a:br/>
            <a:r>
              <a:rPr b="0" lang="en-US" sz="4000" spc="-1" strike="noStrike">
                <a:solidFill>
                  <a:srgbClr val="e3e3e3"/>
                </a:solidFill>
                <a:latin typeface="Calisto MT"/>
              </a:rPr>
              <a:t>Przedstawienie</a:t>
            </a:r>
            <a:br/>
            <a:r>
              <a:rPr b="0" lang="en-US" sz="4000" spc="-1" strike="noStrike">
                <a:solidFill>
                  <a:srgbClr val="e3e3e3"/>
                </a:solidFill>
                <a:latin typeface="Calisto MT"/>
              </a:rPr>
              <a:t>”Puss in Boots” – „Kot w Butach”</a:t>
            </a:r>
            <a:endParaRPr b="0" lang="en-US" sz="4000" spc="-1" strike="noStrike">
              <a:solidFill>
                <a:srgbClr val="ffffff"/>
              </a:solidFill>
              <a:latin typeface="Calisto MT"/>
            </a:endParaRPr>
          </a:p>
        </p:txBody>
      </p:sp>
      <p:sp>
        <p:nvSpPr>
          <p:cNvPr id="42" name="CustomShape 2"/>
          <p:cNvSpPr/>
          <p:nvPr/>
        </p:nvSpPr>
        <p:spPr>
          <a:xfrm>
            <a:off x="7355880" y="5703480"/>
            <a:ext cx="4327560" cy="531360"/>
          </a:xfrm>
          <a:prstGeom prst="rect">
            <a:avLst/>
          </a:prstGeom>
          <a:noFill/>
          <a:ln>
            <a:noFill/>
          </a:ln>
          <a:effectLst>
            <a:outerShdw blurRad="25400" dir="0">
              <a:srgbClr val="000000">
                <a:alpha val="46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50000"/>
              </a:lnSpc>
            </a:pPr>
            <a:r>
              <a:rPr b="0" lang="pl-PL" sz="2400" spc="-1" strike="noStrike">
                <a:solidFill>
                  <a:srgbClr val="e3e3e3"/>
                </a:solidFill>
                <a:latin typeface="Calisto MT"/>
                <a:ea typeface="Times New Roman"/>
              </a:rPr>
              <a:t>Magdalena Broniarczyk</a:t>
            </a:r>
            <a:endParaRPr b="0" lang="pl-PL" sz="2400" spc="-1" strike="noStrike"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b="0" lang="pl-PL" sz="2400" spc="-1" strike="noStrike">
                <a:solidFill>
                  <a:srgbClr val="e3e3e3"/>
                </a:solidFill>
                <a:latin typeface="Calisto MT"/>
                <a:ea typeface="Times New Roman"/>
              </a:rPr>
              <a:t>Katarzyna Jarosz-Gach</a:t>
            </a:r>
            <a:endParaRPr b="0" lang="pl-PL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2400" spc="-1" strike="noStrike">
              <a:latin typeface="Arial"/>
            </a:endParaRPr>
          </a:p>
        </p:txBody>
      </p:sp>
      <p:pic>
        <p:nvPicPr>
          <p:cNvPr id="43" name="Mozart_ ALLA TURCA from Sonata No. 11 in A major, K.331 _ Tzvi Erez (152kbit_Opus)" descr=""/>
          <p:cNvPicPr/>
          <p:nvPr/>
        </p:nvPicPr>
        <p:blipFill>
          <a:blip r:embed="rId1"/>
          <a:stretch/>
        </p:blipFill>
        <p:spPr>
          <a:xfrm>
            <a:off x="10345680" y="450000"/>
            <a:ext cx="609120" cy="609120"/>
          </a:xfrm>
          <a:prstGeom prst="rect">
            <a:avLst/>
          </a:prstGeom>
          <a:ln>
            <a:noFill/>
          </a:ln>
        </p:spPr>
      </p:pic>
    </p:spTree>
  </p:cSld>
  <p:transition spd="slow" advTm="7000">
    <p:circl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Shape 1"/>
          <p:cNvSpPr txBox="1"/>
          <p:nvPr/>
        </p:nvSpPr>
        <p:spPr>
          <a:xfrm>
            <a:off x="705600" y="777960"/>
            <a:ext cx="10515240" cy="531360"/>
          </a:xfrm>
          <a:prstGeom prst="rect">
            <a:avLst/>
          </a:prstGeom>
          <a:noFill/>
          <a:ln>
            <a:noFill/>
          </a:ln>
          <a:effectLst>
            <a:outerShdw dist="0" dir="0">
              <a:srgbClr val="000000">
                <a:alpha val="46000"/>
              </a:srgbClr>
            </a:outerShdw>
          </a:effectLst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e3e3e3"/>
                </a:solidFill>
                <a:latin typeface="Calisto MT"/>
              </a:rPr>
              <a:t>Innowacja teatralna to nauka przez zabawę, a pomysł </a:t>
            </a:r>
            <a:br/>
            <a:r>
              <a:rPr b="0" lang="en-US" sz="2400" spc="-1" strike="noStrike">
                <a:solidFill>
                  <a:srgbClr val="e3e3e3"/>
                </a:solidFill>
                <a:latin typeface="Calisto MT"/>
              </a:rPr>
              <a:t>okazał się trafiony – uczniowie klasy czwartej i piątych </a:t>
            </a:r>
            <a:br/>
            <a:r>
              <a:rPr b="0" lang="en-US" sz="2400" spc="-1" strike="noStrike">
                <a:solidFill>
                  <a:srgbClr val="e3e3e3"/>
                </a:solidFill>
                <a:latin typeface="Calisto MT"/>
              </a:rPr>
              <a:t>bardzo chętnie przychodzili na zajęcia i próby. </a:t>
            </a:r>
            <a:br/>
            <a:endParaRPr b="0" lang="en-US" sz="2400" spc="-1" strike="noStrike">
              <a:solidFill>
                <a:srgbClr val="ffffff"/>
              </a:solidFill>
              <a:latin typeface="Calisto MT"/>
            </a:endParaRPr>
          </a:p>
        </p:txBody>
      </p:sp>
      <p:pic>
        <p:nvPicPr>
          <p:cNvPr id="68" name="Symbol zastępczy zawartości 5" descr=""/>
          <p:cNvPicPr/>
          <p:nvPr/>
        </p:nvPicPr>
        <p:blipFill>
          <a:blip r:embed="rId1"/>
          <a:stretch/>
        </p:blipFill>
        <p:spPr>
          <a:xfrm>
            <a:off x="1858680" y="1705680"/>
            <a:ext cx="8377920" cy="4712400"/>
          </a:xfrm>
          <a:prstGeom prst="rect">
            <a:avLst/>
          </a:prstGeom>
          <a:ln>
            <a:noFill/>
          </a:ln>
          <a:effectLst>
            <a:outerShdw blurRad="25400" dir="0">
              <a:srgbClr val="000000">
                <a:alpha val="46000"/>
              </a:srgbClr>
            </a:outerShdw>
          </a:effectLst>
        </p:spPr>
      </p:pic>
    </p:spTree>
  </p:cSld>
  <mc:AlternateContent>
    <mc:Choice Requires="p14">
      <p:transition advTm="8000" p14:dur="10"/>
    </mc:Choice>
    <mc:Fallback>
      <p:transition advTm="8000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Shape 1"/>
          <p:cNvSpPr txBox="1"/>
          <p:nvPr/>
        </p:nvSpPr>
        <p:spPr>
          <a:xfrm>
            <a:off x="705600" y="645840"/>
            <a:ext cx="10515240" cy="531360"/>
          </a:xfrm>
          <a:prstGeom prst="rect">
            <a:avLst/>
          </a:prstGeom>
          <a:noFill/>
          <a:ln>
            <a:noFill/>
          </a:ln>
          <a:effectLst>
            <a:outerShdw dist="0" dir="0">
              <a:srgbClr val="000000">
                <a:alpha val="46000"/>
              </a:srgbClr>
            </a:outerShdw>
          </a:effectLst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e3e3e3"/>
                </a:solidFill>
                <a:latin typeface="Calisto MT"/>
              </a:rPr>
              <a:t>„</a:t>
            </a:r>
            <a:r>
              <a:rPr b="0" lang="en-US" sz="2400" spc="-1" strike="noStrike">
                <a:solidFill>
                  <a:srgbClr val="e3e3e3"/>
                </a:solidFill>
                <a:latin typeface="Calisto MT"/>
              </a:rPr>
              <a:t>Początkujący aktorzy” odnieśli ogromny sukces, usłyszeli mnóstwo pochwał </a:t>
            </a:r>
            <a:br/>
            <a:r>
              <a:rPr b="0" lang="en-US" sz="2400" spc="-1" strike="noStrike">
                <a:solidFill>
                  <a:srgbClr val="e3e3e3"/>
                </a:solidFill>
                <a:latin typeface="Calisto MT"/>
              </a:rPr>
              <a:t>i wyrazów uznania od kolegów, nauczycieli oraz Dyrektora Szkoły.</a:t>
            </a:r>
            <a:endParaRPr b="0" lang="en-US" sz="2400" spc="-1" strike="noStrike">
              <a:solidFill>
                <a:srgbClr val="ffffff"/>
              </a:solidFill>
              <a:latin typeface="Calisto MT"/>
            </a:endParaRPr>
          </a:p>
        </p:txBody>
      </p:sp>
      <p:pic>
        <p:nvPicPr>
          <p:cNvPr id="70" name="Symbol zastępczy zawartości 3" descr=""/>
          <p:cNvPicPr/>
          <p:nvPr/>
        </p:nvPicPr>
        <p:blipFill>
          <a:blip r:embed="rId1"/>
          <a:stretch/>
        </p:blipFill>
        <p:spPr>
          <a:xfrm>
            <a:off x="1751040" y="1731960"/>
            <a:ext cx="8632080" cy="4659840"/>
          </a:xfrm>
          <a:prstGeom prst="rect">
            <a:avLst/>
          </a:prstGeom>
          <a:ln>
            <a:noFill/>
          </a:ln>
          <a:effectLst>
            <a:outerShdw blurRad="25400" dir="0">
              <a:srgbClr val="000000">
                <a:alpha val="46000"/>
              </a:srgbClr>
            </a:outerShdw>
          </a:effectLst>
        </p:spPr>
      </p:pic>
    </p:spTree>
  </p:cSld>
  <mc:AlternateContent>
    <mc:Choice Requires="p14">
      <p:transition advTm="7000" p14:dur="10"/>
    </mc:Choice>
    <mc:Fallback>
      <p:transition advTm="7000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Shape 1"/>
          <p:cNvSpPr txBox="1"/>
          <p:nvPr/>
        </p:nvSpPr>
        <p:spPr>
          <a:xfrm>
            <a:off x="705600" y="733680"/>
            <a:ext cx="10515240" cy="531360"/>
          </a:xfrm>
          <a:prstGeom prst="rect">
            <a:avLst/>
          </a:prstGeom>
          <a:noFill/>
          <a:ln>
            <a:noFill/>
          </a:ln>
          <a:effectLst>
            <a:outerShdw dist="0" dir="0">
              <a:srgbClr val="000000">
                <a:alpha val="46000"/>
              </a:srgbClr>
            </a:outerShdw>
          </a:effectLst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e3e3e3"/>
                </a:solidFill>
                <a:latin typeface="Calisto MT"/>
              </a:rPr>
              <a:t>Obserwując postępy dzieci na zajęciach koła teatralnego oraz podczas przygotowanego przez nie przedstawienia, stwierdza się, iż uczniowie </a:t>
            </a:r>
            <a:br/>
            <a:r>
              <a:rPr b="0" lang="en-US" sz="2400" spc="-1" strike="noStrike">
                <a:solidFill>
                  <a:srgbClr val="e3e3e3"/>
                </a:solidFill>
                <a:latin typeface="Calisto MT"/>
              </a:rPr>
              <a:t>wzorowo odegrali powierzone im role.</a:t>
            </a:r>
            <a:endParaRPr b="0" lang="en-US" sz="2400" spc="-1" strike="noStrike">
              <a:solidFill>
                <a:srgbClr val="ffffff"/>
              </a:solidFill>
              <a:latin typeface="Calisto MT"/>
            </a:endParaRPr>
          </a:p>
        </p:txBody>
      </p:sp>
      <p:pic>
        <p:nvPicPr>
          <p:cNvPr id="72" name="Symbol zastępczy zawartości 3" descr=""/>
          <p:cNvPicPr/>
          <p:nvPr/>
        </p:nvPicPr>
        <p:blipFill>
          <a:blip r:embed="rId1"/>
          <a:stretch/>
        </p:blipFill>
        <p:spPr>
          <a:xfrm>
            <a:off x="2288880" y="1863720"/>
            <a:ext cx="7560000" cy="4501440"/>
          </a:xfrm>
          <a:prstGeom prst="rect">
            <a:avLst/>
          </a:prstGeom>
          <a:ln>
            <a:noFill/>
          </a:ln>
          <a:effectLst>
            <a:outerShdw blurRad="25400" dir="0">
              <a:srgbClr val="000000">
                <a:alpha val="46000"/>
              </a:srgbClr>
            </a:outerShdw>
          </a:effectLst>
        </p:spPr>
      </p:pic>
    </p:spTree>
  </p:cSld>
  <mc:AlternateContent>
    <mc:Choice Requires="p14">
      <p:transition advTm="7000" p14:dur="10"/>
    </mc:Choice>
    <mc:Fallback>
      <p:transition advTm="7000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Shape 1"/>
          <p:cNvSpPr txBox="1"/>
          <p:nvPr/>
        </p:nvSpPr>
        <p:spPr>
          <a:xfrm>
            <a:off x="687960" y="531720"/>
            <a:ext cx="10515240" cy="531360"/>
          </a:xfrm>
          <a:prstGeom prst="rect">
            <a:avLst/>
          </a:prstGeom>
          <a:noFill/>
          <a:ln>
            <a:noFill/>
          </a:ln>
          <a:effectLst>
            <a:outerShdw dist="0" dir="0">
              <a:srgbClr val="000000">
                <a:alpha val="46000"/>
              </a:srgbClr>
            </a:outerShdw>
          </a:effectLst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e3e3e3"/>
                </a:solidFill>
                <a:latin typeface="Calisto MT"/>
              </a:rPr>
              <a:t>Po rozmowach z uczniami, nauczycielami oraz Dyrektorem Szkoły </a:t>
            </a:r>
            <a:br/>
            <a:r>
              <a:rPr b="0" lang="en-US" sz="2400" spc="-1" strike="noStrike">
                <a:solidFill>
                  <a:srgbClr val="e3e3e3"/>
                </a:solidFill>
                <a:latin typeface="Calisto MT"/>
              </a:rPr>
              <a:t>można śmiało stwierdzić, iż ocena widzów była aprobująca. </a:t>
            </a:r>
            <a:endParaRPr b="0" lang="en-US" sz="2400" spc="-1" strike="noStrike">
              <a:solidFill>
                <a:srgbClr val="ffffff"/>
              </a:solidFill>
              <a:latin typeface="Calisto MT"/>
            </a:endParaRPr>
          </a:p>
        </p:txBody>
      </p:sp>
      <p:pic>
        <p:nvPicPr>
          <p:cNvPr id="74" name="Symbol zastępczy zawartości 3" descr=""/>
          <p:cNvPicPr/>
          <p:nvPr/>
        </p:nvPicPr>
        <p:blipFill>
          <a:blip r:embed="rId1"/>
          <a:stretch/>
        </p:blipFill>
        <p:spPr>
          <a:xfrm>
            <a:off x="1920960" y="1485720"/>
            <a:ext cx="8284320" cy="4659840"/>
          </a:xfrm>
          <a:prstGeom prst="rect">
            <a:avLst/>
          </a:prstGeom>
          <a:ln>
            <a:noFill/>
          </a:ln>
          <a:effectLst>
            <a:outerShdw blurRad="25400" dir="0">
              <a:srgbClr val="000000">
                <a:alpha val="46000"/>
              </a:srgbClr>
            </a:outerShdw>
          </a:effectLst>
        </p:spPr>
      </p:pic>
    </p:spTree>
  </p:cSld>
  <mc:AlternateContent>
    <mc:Choice Requires="p14">
      <p:transition advTm="7000" p14:dur="10"/>
    </mc:Choice>
    <mc:Fallback>
      <p:transition advTm="7000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Shape 1"/>
          <p:cNvSpPr txBox="1"/>
          <p:nvPr/>
        </p:nvSpPr>
        <p:spPr>
          <a:xfrm>
            <a:off x="705600" y="698760"/>
            <a:ext cx="10515240" cy="531360"/>
          </a:xfrm>
          <a:prstGeom prst="rect">
            <a:avLst/>
          </a:prstGeom>
          <a:noFill/>
          <a:ln>
            <a:noFill/>
          </a:ln>
          <a:effectLst>
            <a:outerShdw dist="0" dir="0">
              <a:srgbClr val="000000">
                <a:alpha val="46000"/>
              </a:srgbClr>
            </a:outerShdw>
          </a:effectLst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e3e3e3"/>
                </a:solidFill>
                <a:latin typeface="Calisto MT"/>
              </a:rPr>
              <a:t>Zarówno występ uczniów na scenie, jak i stopień ich zaangażowania, </a:t>
            </a:r>
            <a:br/>
            <a:r>
              <a:rPr b="0" lang="en-US" sz="2400" spc="-1" strike="noStrike">
                <a:solidFill>
                  <a:srgbClr val="e3e3e3"/>
                </a:solidFill>
                <a:latin typeface="Calisto MT"/>
              </a:rPr>
              <a:t>a także poziom umiejętności językowych i stopień zintegrowania grupy </a:t>
            </a:r>
            <a:br/>
            <a:r>
              <a:rPr b="0" lang="en-US" sz="2400" spc="-1" strike="noStrike">
                <a:solidFill>
                  <a:srgbClr val="e3e3e3"/>
                </a:solidFill>
                <a:latin typeface="Calisto MT"/>
              </a:rPr>
              <a:t>były bardzo duże.</a:t>
            </a:r>
            <a:endParaRPr b="0" lang="en-US" sz="2400" spc="-1" strike="noStrike">
              <a:solidFill>
                <a:srgbClr val="ffffff"/>
              </a:solidFill>
              <a:latin typeface="Calisto MT"/>
            </a:endParaRPr>
          </a:p>
        </p:txBody>
      </p:sp>
      <p:pic>
        <p:nvPicPr>
          <p:cNvPr id="76" name="Symbol zastępczy zawartości 3" descr=""/>
          <p:cNvPicPr/>
          <p:nvPr/>
        </p:nvPicPr>
        <p:blipFill>
          <a:blip r:embed="rId1"/>
          <a:stretch/>
        </p:blipFill>
        <p:spPr>
          <a:xfrm>
            <a:off x="1708200" y="1811160"/>
            <a:ext cx="8939160" cy="4510080"/>
          </a:xfrm>
          <a:prstGeom prst="rect">
            <a:avLst/>
          </a:prstGeom>
          <a:ln>
            <a:noFill/>
          </a:ln>
          <a:effectLst>
            <a:outerShdw blurRad="25400" dir="0">
              <a:srgbClr val="000000">
                <a:alpha val="46000"/>
              </a:srgbClr>
            </a:outerShdw>
          </a:effectLst>
        </p:spPr>
      </p:pic>
    </p:spTree>
  </p:cSld>
  <mc:AlternateContent>
    <mc:Choice Requires="p14">
      <p:transition advTm="8000" p14:dur="10"/>
    </mc:Choice>
    <mc:Fallback>
      <p:transition advTm="8000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Shape 1"/>
          <p:cNvSpPr txBox="1"/>
          <p:nvPr/>
        </p:nvSpPr>
        <p:spPr>
          <a:xfrm>
            <a:off x="705600" y="962280"/>
            <a:ext cx="10515240" cy="531360"/>
          </a:xfrm>
          <a:prstGeom prst="rect">
            <a:avLst/>
          </a:prstGeom>
          <a:noFill/>
          <a:ln>
            <a:noFill/>
          </a:ln>
          <a:effectLst>
            <a:outerShdw dist="0" dir="0">
              <a:srgbClr val="000000">
                <a:alpha val="46000"/>
              </a:srgbClr>
            </a:outerShdw>
          </a:effectLst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e3e3e3"/>
                </a:solidFill>
                <a:latin typeface="Calisto MT"/>
              </a:rPr>
              <a:t>Korzyści, jakie w wyniku innowacji odniosła szkoła są jednocześnie realizacją celów innowacji: tj. rozbudzono zainteresowanie uczniów teatrem oraz nastąpił również rozwój artystycznej osobowości ucznia. </a:t>
            </a:r>
            <a:br/>
            <a:endParaRPr b="0" lang="en-US" sz="2400" spc="-1" strike="noStrike">
              <a:solidFill>
                <a:srgbClr val="ffffff"/>
              </a:solidFill>
              <a:latin typeface="Calisto MT"/>
            </a:endParaRPr>
          </a:p>
        </p:txBody>
      </p:sp>
      <p:pic>
        <p:nvPicPr>
          <p:cNvPr id="78" name="Symbol zastępczy zawartości 4" descr=""/>
          <p:cNvPicPr/>
          <p:nvPr/>
        </p:nvPicPr>
        <p:blipFill>
          <a:blip r:embed="rId1"/>
          <a:stretch/>
        </p:blipFill>
        <p:spPr>
          <a:xfrm>
            <a:off x="1748880" y="1907640"/>
            <a:ext cx="8220960" cy="4445640"/>
          </a:xfrm>
          <a:prstGeom prst="rect">
            <a:avLst/>
          </a:prstGeom>
          <a:ln>
            <a:noFill/>
          </a:ln>
          <a:effectLst>
            <a:outerShdw blurRad="25400" dir="0">
              <a:srgbClr val="000000">
                <a:alpha val="46000"/>
              </a:srgbClr>
            </a:outerShdw>
          </a:effectLst>
        </p:spPr>
      </p:pic>
    </p:spTree>
  </p:cSld>
  <mc:AlternateContent>
    <mc:Choice Requires="p14">
      <p:transition advTm="8000" p14:dur="10"/>
    </mc:Choice>
    <mc:Fallback>
      <p:transition advTm="8000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Shape 1"/>
          <p:cNvSpPr txBox="1"/>
          <p:nvPr/>
        </p:nvSpPr>
        <p:spPr>
          <a:xfrm>
            <a:off x="705600" y="558000"/>
            <a:ext cx="10515240" cy="531360"/>
          </a:xfrm>
          <a:prstGeom prst="rect">
            <a:avLst/>
          </a:prstGeom>
          <a:noFill/>
          <a:ln>
            <a:noFill/>
          </a:ln>
          <a:effectLst>
            <a:outerShdw dist="0" dir="0">
              <a:srgbClr val="000000">
                <a:alpha val="46000"/>
              </a:srgbClr>
            </a:outerShdw>
          </a:effectLst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br/>
            <a:r>
              <a:rPr b="0" lang="en-US" sz="2400" spc="-1" strike="noStrike">
                <a:solidFill>
                  <a:srgbClr val="e3e3e3"/>
                </a:solidFill>
                <a:latin typeface="Calisto MT"/>
              </a:rPr>
              <a:t>W wyniku przeprowadzonej ewaluacji stwierdza się, że tego typu zajęcia są jak najbardziej przydatne i będą kontynuowane w następnym roku szkolnym.</a:t>
            </a:r>
            <a:br/>
            <a:endParaRPr b="0" lang="en-US" sz="2400" spc="-1" strike="noStrike">
              <a:solidFill>
                <a:srgbClr val="ffffff"/>
              </a:solidFill>
              <a:latin typeface="Calisto MT"/>
            </a:endParaRPr>
          </a:p>
        </p:txBody>
      </p:sp>
      <p:pic>
        <p:nvPicPr>
          <p:cNvPr id="80" name="Symbol zastępczy zawartości 3" descr=""/>
          <p:cNvPicPr/>
          <p:nvPr/>
        </p:nvPicPr>
        <p:blipFill>
          <a:blip r:embed="rId1"/>
          <a:stretch/>
        </p:blipFill>
        <p:spPr>
          <a:xfrm>
            <a:off x="1787400" y="1608840"/>
            <a:ext cx="8165160" cy="4592520"/>
          </a:xfrm>
          <a:prstGeom prst="rect">
            <a:avLst/>
          </a:prstGeom>
          <a:ln>
            <a:noFill/>
          </a:ln>
          <a:effectLst>
            <a:outerShdw blurRad="25400" dir="0">
              <a:srgbClr val="000000">
                <a:alpha val="46000"/>
              </a:srgbClr>
            </a:outerShdw>
          </a:effectLst>
        </p:spPr>
      </p:pic>
    </p:spTree>
  </p:cSld>
  <mc:AlternateContent>
    <mc:Choice Requires="p14">
      <p:transition advTm="9000" p14:dur="10"/>
    </mc:Choice>
    <mc:Fallback>
      <p:transition advTm="9000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Shape 1"/>
          <p:cNvSpPr txBox="1"/>
          <p:nvPr/>
        </p:nvSpPr>
        <p:spPr>
          <a:xfrm>
            <a:off x="496440" y="725040"/>
            <a:ext cx="11127960" cy="531360"/>
          </a:xfrm>
          <a:prstGeom prst="rect">
            <a:avLst/>
          </a:prstGeom>
          <a:noFill/>
          <a:ln>
            <a:noFill/>
          </a:ln>
          <a:effectLst>
            <a:outerShdw dist="0" dir="0">
              <a:srgbClr val="000000">
                <a:alpha val="46000"/>
              </a:srgbClr>
            </a:outerShdw>
          </a:effectLst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e3e3e3"/>
                </a:solidFill>
                <a:latin typeface="Calisto MT"/>
              </a:rPr>
              <a:t>W innowacji „</a:t>
            </a:r>
            <a:r>
              <a:rPr b="1" lang="en-US" sz="2400" spc="-1" strike="noStrike">
                <a:solidFill>
                  <a:srgbClr val="e3e3e3"/>
                </a:solidFill>
                <a:latin typeface="Calisto MT"/>
              </a:rPr>
              <a:t>Fairy Tales Drama Club</a:t>
            </a:r>
            <a:r>
              <a:rPr b="0" lang="en-US" sz="2400" spc="-1" strike="noStrike">
                <a:solidFill>
                  <a:srgbClr val="e3e3e3"/>
                </a:solidFill>
                <a:latin typeface="Calisto MT"/>
              </a:rPr>
              <a:t>” brali udział uczniowie klas 4d, 5c, 5b i 5d. Od  października 2018 r. do marca 2019 r. odbyło się 38 godzin zajęć, </a:t>
            </a:r>
            <a:br/>
            <a:r>
              <a:rPr b="0" lang="en-US" sz="2400" spc="-1" strike="noStrike">
                <a:solidFill>
                  <a:srgbClr val="e3e3e3"/>
                </a:solidFill>
                <a:latin typeface="Calisto MT"/>
              </a:rPr>
              <a:t>uczestniczyło w nich 12 uczniów. </a:t>
            </a:r>
            <a:endParaRPr b="0" lang="en-US" sz="2400" spc="-1" strike="noStrike">
              <a:solidFill>
                <a:srgbClr val="ffffff"/>
              </a:solidFill>
              <a:latin typeface="Calisto MT"/>
            </a:endParaRPr>
          </a:p>
        </p:txBody>
      </p:sp>
      <p:pic>
        <p:nvPicPr>
          <p:cNvPr id="45" name="Symbol zastępczy zawartości 3" descr=""/>
          <p:cNvPicPr/>
          <p:nvPr/>
        </p:nvPicPr>
        <p:blipFill>
          <a:blip r:embed="rId1"/>
          <a:stretch/>
        </p:blipFill>
        <p:spPr>
          <a:xfrm>
            <a:off x="2029320" y="1845000"/>
            <a:ext cx="8181000" cy="4599360"/>
          </a:xfrm>
          <a:prstGeom prst="rect">
            <a:avLst/>
          </a:prstGeom>
          <a:ln>
            <a:noFill/>
          </a:ln>
          <a:effectLst>
            <a:outerShdw blurRad="25400" dir="0">
              <a:srgbClr val="000000">
                <a:alpha val="46000"/>
              </a:srgbClr>
            </a:outerShdw>
          </a:effectLst>
        </p:spPr>
      </p:pic>
    </p:spTree>
  </p:cSld>
  <mc:AlternateContent>
    <mc:Choice Requires="p14">
      <p:transition advTm="7000" p14:dur="10"/>
    </mc:Choice>
    <mc:Fallback>
      <p:transition advTm="7000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Shape 1"/>
          <p:cNvSpPr txBox="1"/>
          <p:nvPr/>
        </p:nvSpPr>
        <p:spPr>
          <a:xfrm>
            <a:off x="812160" y="685800"/>
            <a:ext cx="10327320" cy="603000"/>
          </a:xfrm>
          <a:prstGeom prst="rect">
            <a:avLst/>
          </a:prstGeom>
          <a:noFill/>
          <a:ln>
            <a:noFill/>
          </a:ln>
          <a:effectLst>
            <a:outerShdw dist="0" dir="0">
              <a:srgbClr val="000000">
                <a:alpha val="46000"/>
              </a:srgbClr>
            </a:outerShdw>
          </a:effectLst>
        </p:spPr>
        <p:txBody>
          <a:bodyPr anchor="ctr">
            <a:noAutofit/>
          </a:bodyPr>
          <a:p>
            <a:pPr marL="343080" indent="-342720">
              <a:lnSpc>
                <a:spcPct val="100000"/>
              </a:lnSpc>
              <a:buClr>
                <a:srgbClr val="e3e3e3"/>
              </a:buClr>
              <a:buFont typeface="Wingdings" charset="2"/>
              <a:buChar char=""/>
            </a:pPr>
            <a:r>
              <a:rPr b="0" lang="en-US" sz="2400" spc="-1" strike="noStrike">
                <a:solidFill>
                  <a:srgbClr val="e3e3e3"/>
                </a:solidFill>
                <a:latin typeface="Calisto MT"/>
              </a:rPr>
              <a:t>przygotowanie uczniów do odbioru i tworzenia przedstawień teatralnych,</a:t>
            </a:r>
            <a:endParaRPr b="0" lang="en-US" sz="2400" spc="-1" strike="noStrike">
              <a:solidFill>
                <a:srgbClr val="ffffff"/>
              </a:solidFill>
              <a:latin typeface="Calisto MT"/>
            </a:endParaRPr>
          </a:p>
        </p:txBody>
      </p:sp>
      <p:pic>
        <p:nvPicPr>
          <p:cNvPr id="47" name="Symbol zastępczy zawartości 9" descr=""/>
          <p:cNvPicPr/>
          <p:nvPr/>
        </p:nvPicPr>
        <p:blipFill>
          <a:blip r:embed="rId1"/>
          <a:stretch/>
        </p:blipFill>
        <p:spPr>
          <a:xfrm>
            <a:off x="2097000" y="1622880"/>
            <a:ext cx="7134840" cy="4719600"/>
          </a:xfrm>
          <a:prstGeom prst="rect">
            <a:avLst/>
          </a:prstGeom>
          <a:ln>
            <a:noFill/>
          </a:ln>
          <a:effectLst>
            <a:outerShdw blurRad="25400" dir="0">
              <a:srgbClr val="000000">
                <a:alpha val="46000"/>
              </a:srgbClr>
            </a:outerShdw>
          </a:effectLst>
        </p:spPr>
      </p:pic>
      <p:sp>
        <p:nvSpPr>
          <p:cNvPr id="48" name="CustomShape 2"/>
          <p:cNvSpPr/>
          <p:nvPr/>
        </p:nvSpPr>
        <p:spPr>
          <a:xfrm>
            <a:off x="114480" y="274680"/>
            <a:ext cx="10515240" cy="531360"/>
          </a:xfrm>
          <a:prstGeom prst="rect">
            <a:avLst/>
          </a:prstGeom>
          <a:noFill/>
          <a:ln>
            <a:noFill/>
          </a:ln>
          <a:effectLst>
            <a:outerShdw blurRad="25400" dir="0">
              <a:srgbClr val="000000">
                <a:alpha val="46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2400" spc="-1" strike="noStrike">
                <a:solidFill>
                  <a:srgbClr val="e3e3e3"/>
                </a:solidFill>
                <a:latin typeface="Calisto MT"/>
              </a:rPr>
              <a:t>W ramach innowacji realizowane były zajęcia teatralne mające na celu: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49" name="CustomShape 3"/>
          <p:cNvSpPr/>
          <p:nvPr/>
        </p:nvSpPr>
        <p:spPr>
          <a:xfrm>
            <a:off x="533160" y="1139760"/>
            <a:ext cx="10911600" cy="697680"/>
          </a:xfrm>
          <a:prstGeom prst="rect">
            <a:avLst/>
          </a:prstGeom>
          <a:noFill/>
          <a:ln>
            <a:noFill/>
          </a:ln>
          <a:effectLst>
            <a:outerShdw blurRad="25400" dir="0">
              <a:srgbClr val="000000">
                <a:alpha val="46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50" name="CustomShape 4"/>
          <p:cNvSpPr/>
          <p:nvPr/>
        </p:nvSpPr>
        <p:spPr>
          <a:xfrm>
            <a:off x="812160" y="1198440"/>
            <a:ext cx="10327320" cy="727920"/>
          </a:xfrm>
          <a:prstGeom prst="rect">
            <a:avLst/>
          </a:prstGeom>
          <a:noFill/>
          <a:ln>
            <a:noFill/>
          </a:ln>
          <a:effectLst>
            <a:outerShdw blurRad="25400" dir="0">
              <a:srgbClr val="000000">
                <a:alpha val="46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advTm="7000" p14:dur="10"/>
    </mc:Choice>
    <mc:Fallback>
      <p:transition advTm="7000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CustomShape 1"/>
          <p:cNvSpPr/>
          <p:nvPr/>
        </p:nvSpPr>
        <p:spPr>
          <a:xfrm>
            <a:off x="533160" y="1139760"/>
            <a:ext cx="10911600" cy="697680"/>
          </a:xfrm>
          <a:prstGeom prst="rect">
            <a:avLst/>
          </a:prstGeom>
          <a:noFill/>
          <a:ln>
            <a:noFill/>
          </a:ln>
          <a:effectLst>
            <a:outerShdw blurRad="25400" dir="0">
              <a:srgbClr val="000000">
                <a:alpha val="46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52" name="CustomShape 2"/>
          <p:cNvSpPr/>
          <p:nvPr/>
        </p:nvSpPr>
        <p:spPr>
          <a:xfrm>
            <a:off x="812160" y="495000"/>
            <a:ext cx="10327320" cy="727920"/>
          </a:xfrm>
          <a:prstGeom prst="rect">
            <a:avLst/>
          </a:prstGeom>
          <a:noFill/>
          <a:ln>
            <a:noFill/>
          </a:ln>
          <a:effectLst>
            <a:outerShdw blurRad="25400" dir="0">
              <a:srgbClr val="000000">
                <a:alpha val="46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marL="343080" indent="-342720">
              <a:lnSpc>
                <a:spcPct val="100000"/>
              </a:lnSpc>
              <a:buClr>
                <a:srgbClr val="e3e3e3"/>
              </a:buClr>
              <a:buFont typeface="Wingdings" charset="2"/>
              <a:buChar char=""/>
            </a:pPr>
            <a:r>
              <a:rPr b="0" lang="pl-PL" sz="2400" spc="-1" strike="noStrike">
                <a:solidFill>
                  <a:srgbClr val="e3e3e3"/>
                </a:solidFill>
                <a:latin typeface="Calisto MT"/>
              </a:rPr>
              <a:t>rozwijanie teatralnych zainteresowań uczniów, a także ich indywidualnych zdolności i umiejętności,</a:t>
            </a:r>
            <a:endParaRPr b="0" lang="pl-PL" sz="2400" spc="-1" strike="noStrike">
              <a:latin typeface="Arial"/>
            </a:endParaRPr>
          </a:p>
        </p:txBody>
      </p:sp>
      <p:pic>
        <p:nvPicPr>
          <p:cNvPr id="53" name="Symbol zastępczy zawartości 3" descr=""/>
          <p:cNvPicPr/>
          <p:nvPr/>
        </p:nvPicPr>
        <p:blipFill>
          <a:blip r:embed="rId1"/>
          <a:stretch/>
        </p:blipFill>
        <p:spPr>
          <a:xfrm>
            <a:off x="1709280" y="1600200"/>
            <a:ext cx="8137800" cy="4577400"/>
          </a:xfrm>
          <a:prstGeom prst="rect">
            <a:avLst/>
          </a:prstGeom>
          <a:ln>
            <a:noFill/>
          </a:ln>
          <a:effectLst>
            <a:outerShdw blurRad="25400" dir="0">
              <a:srgbClr val="000000">
                <a:alpha val="46000"/>
              </a:srgbClr>
            </a:outerShdw>
          </a:effectLst>
        </p:spPr>
      </p:pic>
    </p:spTree>
  </p:cSld>
  <mc:AlternateContent>
    <mc:Choice Requires="p14">
      <p:transition advTm="6000" p14:dur="10"/>
    </mc:Choice>
    <mc:Fallback>
      <p:transition advTm="6000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ymbol zastępczy zawartości 5" descr=""/>
          <p:cNvPicPr/>
          <p:nvPr/>
        </p:nvPicPr>
        <p:blipFill>
          <a:blip r:embed="rId1"/>
          <a:stretch/>
        </p:blipFill>
        <p:spPr>
          <a:xfrm>
            <a:off x="1838880" y="1427040"/>
            <a:ext cx="8658720" cy="4998600"/>
          </a:xfrm>
          <a:prstGeom prst="rect">
            <a:avLst/>
          </a:prstGeom>
          <a:ln>
            <a:noFill/>
          </a:ln>
          <a:effectLst>
            <a:outerShdw blurRad="25400" dir="0">
              <a:srgbClr val="000000">
                <a:alpha val="46000"/>
              </a:srgbClr>
            </a:outerShdw>
          </a:effectLst>
        </p:spPr>
      </p:pic>
      <p:sp>
        <p:nvSpPr>
          <p:cNvPr id="55" name="CustomShape 1"/>
          <p:cNvSpPr/>
          <p:nvPr/>
        </p:nvSpPr>
        <p:spPr>
          <a:xfrm>
            <a:off x="748800" y="273240"/>
            <a:ext cx="10327320" cy="603000"/>
          </a:xfrm>
          <a:prstGeom prst="rect">
            <a:avLst/>
          </a:prstGeom>
          <a:noFill/>
          <a:ln>
            <a:noFill/>
          </a:ln>
          <a:effectLst>
            <a:outerShdw blurRad="25400" dir="0">
              <a:srgbClr val="000000">
                <a:alpha val="46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marL="343080" indent="-342720">
              <a:lnSpc>
                <a:spcPct val="100000"/>
              </a:lnSpc>
              <a:buClr>
                <a:srgbClr val="e3e3e3"/>
              </a:buClr>
              <a:buFont typeface="Wingdings" charset="2"/>
              <a:buChar char=""/>
            </a:pPr>
            <a:r>
              <a:rPr b="0" lang="pl-PL" sz="2400" spc="-1" strike="noStrike">
                <a:solidFill>
                  <a:srgbClr val="e3e3e3"/>
                </a:solidFill>
                <a:latin typeface="Calisto MT"/>
              </a:rPr>
              <a:t>pobudzanie twórczej ekspresji,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56" name="CustomShape 2"/>
          <p:cNvSpPr/>
          <p:nvPr/>
        </p:nvSpPr>
        <p:spPr>
          <a:xfrm>
            <a:off x="736200" y="666720"/>
            <a:ext cx="10327320" cy="603000"/>
          </a:xfrm>
          <a:prstGeom prst="rect">
            <a:avLst/>
          </a:prstGeom>
          <a:noFill/>
          <a:ln>
            <a:noFill/>
          </a:ln>
          <a:effectLst>
            <a:outerShdw blurRad="25400" dir="0">
              <a:srgbClr val="000000">
                <a:alpha val="46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marL="343080" indent="-342720">
              <a:lnSpc>
                <a:spcPct val="100000"/>
              </a:lnSpc>
              <a:buClr>
                <a:srgbClr val="e3e3e3"/>
              </a:buClr>
              <a:buFont typeface="Wingdings" charset="2"/>
              <a:buChar char=""/>
            </a:pPr>
            <a:r>
              <a:rPr b="0" lang="pl-PL" sz="2400" spc="-1" strike="noStrike">
                <a:solidFill>
                  <a:srgbClr val="e3e3e3"/>
                </a:solidFill>
                <a:latin typeface="Calisto MT"/>
              </a:rPr>
              <a:t>budowanie poczucia własnej wartości,</a:t>
            </a:r>
            <a:endParaRPr b="0" lang="pl-PL" sz="2400" spc="-1" strike="noStrike">
              <a:latin typeface="Arial"/>
            </a:endParaRPr>
          </a:p>
        </p:txBody>
      </p:sp>
    </p:spTree>
  </p:cSld>
  <mc:AlternateContent>
    <mc:Choice Requires="p14">
      <p:transition advTm="7000" p14:dur="10"/>
    </mc:Choice>
    <mc:Fallback>
      <p:transition advTm="7000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Symbol zastępczy zawartości 5" descr=""/>
          <p:cNvPicPr/>
          <p:nvPr/>
        </p:nvPicPr>
        <p:blipFill>
          <a:blip r:embed="rId1"/>
          <a:stretch/>
        </p:blipFill>
        <p:spPr>
          <a:xfrm>
            <a:off x="1639440" y="1579680"/>
            <a:ext cx="8952120" cy="4824360"/>
          </a:xfrm>
          <a:prstGeom prst="rect">
            <a:avLst/>
          </a:prstGeom>
          <a:ln>
            <a:noFill/>
          </a:ln>
          <a:effectLst>
            <a:outerShdw blurRad="25400" dir="0">
              <a:srgbClr val="000000">
                <a:alpha val="46000"/>
              </a:srgbClr>
            </a:outerShdw>
          </a:effectLst>
        </p:spPr>
      </p:pic>
      <p:sp>
        <p:nvSpPr>
          <p:cNvPr id="58" name="CustomShape 1"/>
          <p:cNvSpPr/>
          <p:nvPr/>
        </p:nvSpPr>
        <p:spPr>
          <a:xfrm>
            <a:off x="748800" y="247680"/>
            <a:ext cx="10327320" cy="603000"/>
          </a:xfrm>
          <a:prstGeom prst="rect">
            <a:avLst/>
          </a:prstGeom>
          <a:noFill/>
          <a:ln>
            <a:noFill/>
          </a:ln>
          <a:effectLst>
            <a:outerShdw blurRad="25400" dir="0">
              <a:srgbClr val="000000">
                <a:alpha val="46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marL="343080" indent="-342720">
              <a:lnSpc>
                <a:spcPct val="100000"/>
              </a:lnSpc>
              <a:buClr>
                <a:srgbClr val="e3e3e3"/>
              </a:buClr>
              <a:buFont typeface="Wingdings" charset="2"/>
              <a:buChar char=""/>
            </a:pPr>
            <a:r>
              <a:rPr b="0" lang="pl-PL" sz="2400" spc="-1" strike="noStrike">
                <a:solidFill>
                  <a:srgbClr val="e3e3e3"/>
                </a:solidFill>
                <a:latin typeface="Calisto MT"/>
              </a:rPr>
              <a:t>zdobywanie umiejętności pracy w grupie,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59" name="CustomShape 2"/>
          <p:cNvSpPr/>
          <p:nvPr/>
        </p:nvSpPr>
        <p:spPr>
          <a:xfrm>
            <a:off x="748800" y="688320"/>
            <a:ext cx="10327320" cy="603000"/>
          </a:xfrm>
          <a:prstGeom prst="rect">
            <a:avLst/>
          </a:prstGeom>
          <a:noFill/>
          <a:ln>
            <a:noFill/>
          </a:ln>
          <a:effectLst>
            <a:outerShdw blurRad="25400" dir="0">
              <a:srgbClr val="000000">
                <a:alpha val="46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marL="343080" indent="-342720">
              <a:lnSpc>
                <a:spcPct val="100000"/>
              </a:lnSpc>
              <a:buClr>
                <a:srgbClr val="e3e3e3"/>
              </a:buClr>
              <a:buFont typeface="Wingdings" charset="2"/>
              <a:buChar char=""/>
            </a:pPr>
            <a:r>
              <a:rPr b="0" lang="pl-PL" sz="2400" spc="-1" strike="noStrike">
                <a:solidFill>
                  <a:srgbClr val="e3e3e3"/>
                </a:solidFill>
                <a:latin typeface="Calisto MT"/>
              </a:rPr>
              <a:t>prezentację przedstawienia dla społeczności szkolnej.</a:t>
            </a:r>
            <a:endParaRPr b="0" lang="pl-PL" sz="2400" spc="-1" strike="noStrike">
              <a:latin typeface="Arial"/>
            </a:endParaRPr>
          </a:p>
        </p:txBody>
      </p:sp>
    </p:spTree>
  </p:cSld>
  <mc:AlternateContent>
    <mc:Choice Requires="p14">
      <p:transition advTm="7000" p14:dur="10"/>
    </mc:Choice>
    <mc:Fallback>
      <p:transition advTm="7000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stomShape 1"/>
          <p:cNvSpPr/>
          <p:nvPr/>
        </p:nvSpPr>
        <p:spPr>
          <a:xfrm>
            <a:off x="879480" y="788400"/>
            <a:ext cx="10515240" cy="531360"/>
          </a:xfrm>
          <a:prstGeom prst="rect">
            <a:avLst/>
          </a:prstGeom>
          <a:noFill/>
          <a:ln>
            <a:noFill/>
          </a:ln>
          <a:effectLst>
            <a:outerShdw blurRad="25400" dir="0">
              <a:srgbClr val="000000">
                <a:alpha val="46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2400" spc="-1" strike="noStrike">
                <a:solidFill>
                  <a:srgbClr val="e3e3e3"/>
                </a:solidFill>
                <a:latin typeface="Calisto MT"/>
              </a:rPr>
              <a:t>Podczas zajęć z innowacji uczniowie pod kierunkiem nauczycieli </a:t>
            </a:r>
            <a:br/>
            <a:r>
              <a:rPr b="0" lang="pl-PL" sz="2400" spc="-1" strike="noStrike">
                <a:solidFill>
                  <a:srgbClr val="e3e3e3"/>
                </a:solidFill>
                <a:latin typeface="Calisto MT"/>
              </a:rPr>
              <a:t>p. Katarzyny Jarosz-Gach oraz p. Magdaleny Broniarczyk </a:t>
            </a:r>
            <a:br/>
            <a:r>
              <a:rPr b="0" lang="pl-PL" sz="2400" spc="-1" strike="noStrike">
                <a:solidFill>
                  <a:srgbClr val="e3e3e3"/>
                </a:solidFill>
                <a:latin typeface="Calisto MT"/>
              </a:rPr>
              <a:t>przygotowali przedstawienie w języku polskim i angielskim pt. ”Puss in Boots” – „Kot w Butach”, które zostało wystawione dla uczniów wszystkich klas. </a:t>
            </a:r>
            <a:endParaRPr b="0" lang="pl-PL" sz="2400" spc="-1" strike="noStrike">
              <a:latin typeface="Arial"/>
            </a:endParaRPr>
          </a:p>
        </p:txBody>
      </p:sp>
      <p:pic>
        <p:nvPicPr>
          <p:cNvPr id="61" name="Symbol zastępczy zawartości 6" descr=""/>
          <p:cNvPicPr/>
          <p:nvPr/>
        </p:nvPicPr>
        <p:blipFill>
          <a:blip r:embed="rId1"/>
          <a:stretch/>
        </p:blipFill>
        <p:spPr>
          <a:xfrm>
            <a:off x="2374560" y="2079000"/>
            <a:ext cx="7753680" cy="4361400"/>
          </a:xfrm>
          <a:prstGeom prst="rect">
            <a:avLst/>
          </a:prstGeom>
          <a:ln>
            <a:noFill/>
          </a:ln>
          <a:effectLst>
            <a:outerShdw blurRad="25400" dir="0">
              <a:srgbClr val="000000">
                <a:alpha val="46000"/>
              </a:srgbClr>
            </a:outerShdw>
          </a:effectLst>
        </p:spPr>
      </p:pic>
    </p:spTree>
  </p:cSld>
  <mc:AlternateContent>
    <mc:Choice Requires="p14">
      <p:transition advTm="9000" p14:dur="10"/>
    </mc:Choice>
    <mc:Fallback>
      <p:transition advTm="9000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Symbol zastępczy zawartości 3" descr=""/>
          <p:cNvPicPr/>
          <p:nvPr/>
        </p:nvPicPr>
        <p:blipFill>
          <a:blip r:embed="rId1"/>
          <a:stretch/>
        </p:blipFill>
        <p:spPr>
          <a:xfrm>
            <a:off x="671400" y="1644120"/>
            <a:ext cx="2718360" cy="4489560"/>
          </a:xfrm>
          <a:prstGeom prst="rect">
            <a:avLst/>
          </a:prstGeom>
          <a:ln>
            <a:noFill/>
          </a:ln>
          <a:effectLst>
            <a:outerShdw blurRad="25400" dir="0">
              <a:srgbClr val="000000">
                <a:alpha val="46000"/>
              </a:srgbClr>
            </a:outerShdw>
          </a:effectLst>
        </p:spPr>
      </p:pic>
      <p:pic>
        <p:nvPicPr>
          <p:cNvPr id="63" name="Symbol zastępczy zawartości 3" descr=""/>
          <p:cNvPicPr/>
          <p:nvPr/>
        </p:nvPicPr>
        <p:blipFill>
          <a:blip r:embed="rId2"/>
          <a:stretch/>
        </p:blipFill>
        <p:spPr>
          <a:xfrm>
            <a:off x="3818520" y="1644120"/>
            <a:ext cx="7981920" cy="4489560"/>
          </a:xfrm>
          <a:prstGeom prst="rect">
            <a:avLst/>
          </a:prstGeom>
          <a:ln>
            <a:noFill/>
          </a:ln>
          <a:effectLst>
            <a:outerShdw blurRad="25400" dir="0">
              <a:srgbClr val="000000">
                <a:alpha val="46000"/>
              </a:srgbClr>
            </a:outerShdw>
          </a:effectLst>
        </p:spPr>
      </p:pic>
      <p:sp>
        <p:nvSpPr>
          <p:cNvPr id="64" name="CustomShape 1"/>
          <p:cNvSpPr/>
          <p:nvPr/>
        </p:nvSpPr>
        <p:spPr>
          <a:xfrm>
            <a:off x="703440" y="538200"/>
            <a:ext cx="10515240" cy="531360"/>
          </a:xfrm>
          <a:prstGeom prst="rect">
            <a:avLst/>
          </a:prstGeom>
          <a:noFill/>
          <a:ln>
            <a:noFill/>
          </a:ln>
          <a:effectLst>
            <a:outerShdw blurRad="25400" dir="0">
              <a:srgbClr val="000000">
                <a:alpha val="46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2400" spc="-1" strike="noStrike">
                <a:solidFill>
                  <a:srgbClr val="e3e3e3"/>
                </a:solidFill>
                <a:latin typeface="Calisto MT"/>
              </a:rPr>
              <a:t>Uczniowie biorący udział w innowacji prezentowali nie tylko zdolności aktorskie, ale także taneczne oraz wokalne.</a:t>
            </a:r>
            <a:endParaRPr b="0" lang="pl-PL" sz="2400" spc="-1" strike="noStrike">
              <a:latin typeface="Arial"/>
            </a:endParaRPr>
          </a:p>
        </p:txBody>
      </p:sp>
    </p:spTree>
  </p:cSld>
  <mc:AlternateContent>
    <mc:Choice Requires="p14">
      <p:transition advTm="7000" p14:dur="10"/>
    </mc:Choice>
    <mc:Fallback>
      <p:transition advTm="7000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Shape 1"/>
          <p:cNvSpPr txBox="1"/>
          <p:nvPr/>
        </p:nvSpPr>
        <p:spPr>
          <a:xfrm>
            <a:off x="670320" y="496440"/>
            <a:ext cx="10515240" cy="531360"/>
          </a:xfrm>
          <a:prstGeom prst="rect">
            <a:avLst/>
          </a:prstGeom>
          <a:noFill/>
          <a:ln>
            <a:noFill/>
          </a:ln>
          <a:effectLst>
            <a:outerShdw dist="0" dir="0">
              <a:srgbClr val="000000">
                <a:alpha val="46000"/>
              </a:srgbClr>
            </a:outerShdw>
          </a:effectLst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e3e3e3"/>
                </a:solidFill>
                <a:latin typeface="Calisto MT"/>
              </a:rPr>
              <a:t>Ogromną rolę odegrały również dekoracje przygotowane przez nauczycieli </a:t>
            </a:r>
            <a:br/>
            <a:r>
              <a:rPr b="0" lang="en-US" sz="2400" spc="-1" strike="noStrike">
                <a:solidFill>
                  <a:srgbClr val="e3e3e3"/>
                </a:solidFill>
                <a:latin typeface="Calisto MT"/>
              </a:rPr>
              <a:t>oraz rekwizyty i kostiumy przyniesione przez uczniów.</a:t>
            </a:r>
            <a:endParaRPr b="0" lang="en-US" sz="2400" spc="-1" strike="noStrike">
              <a:solidFill>
                <a:srgbClr val="ffffff"/>
              </a:solidFill>
              <a:latin typeface="Calisto MT"/>
            </a:endParaRPr>
          </a:p>
        </p:txBody>
      </p:sp>
      <p:pic>
        <p:nvPicPr>
          <p:cNvPr id="66" name="Symbol zastępczy zawartości 3" descr=""/>
          <p:cNvPicPr/>
          <p:nvPr/>
        </p:nvPicPr>
        <p:blipFill>
          <a:blip r:embed="rId1"/>
          <a:stretch/>
        </p:blipFill>
        <p:spPr>
          <a:xfrm>
            <a:off x="1576800" y="1512000"/>
            <a:ext cx="8702640" cy="4895280"/>
          </a:xfrm>
          <a:prstGeom prst="rect">
            <a:avLst/>
          </a:prstGeom>
          <a:ln>
            <a:noFill/>
          </a:ln>
          <a:effectLst>
            <a:outerShdw blurRad="25400" dir="0">
              <a:srgbClr val="000000">
                <a:alpha val="46000"/>
              </a:srgbClr>
            </a:outerShdw>
          </a:effectLst>
        </p:spPr>
      </p:pic>
    </p:spTree>
  </p:cSld>
  <mc:AlternateContent>
    <mc:Choice Requires="p14">
      <p:transition advTm="7000" p14:dur="10"/>
    </mc:Choice>
    <mc:Fallback>
      <p:transition advTm="7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3ec26c"/>
      </a:accent1>
      <a:accent2>
        <a:srgbClr val="b3d463"/>
      </a:accent2>
      <a:accent3>
        <a:srgbClr val="3bbc9d"/>
      </a:accent3>
      <a:accent4>
        <a:srgbClr val="97af75"/>
      </a:accent4>
      <a:accent5>
        <a:srgbClr val="6ba841"/>
      </a:accent5>
      <a:accent6>
        <a:srgbClr val="79ae90"/>
      </a:accent6>
      <a:hlink>
        <a:srgbClr val="85e4a6"/>
      </a:hlink>
      <a:folHlink>
        <a:srgbClr val="bdf3d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TM04033929[[fn=Ciemny błękit]]</Template>
  <TotalTime>115</TotalTime>
  <Application>LibreOffice/6.2.3.2$Windows_X86_64 LibreOffice_project/aecc05fe267cc68dde00352a451aa867b3b546ac</Application>
  <Words>216</Words>
  <Paragraphs>21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2019-06-28T17:58:12Z</dcterms:created>
  <dc:creator>Dariusz Prochal</dc:creator>
  <dc:description/>
  <dc:language>pl-PL</dc:language>
  <cp:lastModifiedBy>Dariusz Prochal</cp:lastModifiedBy>
  <dcterms:modified xsi:type="dcterms:W3CDTF">2019-06-28T19:58:20Z</dcterms:modified>
  <cp:revision>49</cp:revision>
  <dc:subject/>
  <dc:title>Sprawozdanie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1</vt:i4>
  </property>
  <property fmtid="{D5CDD505-2E9C-101B-9397-08002B2CF9AE}" pid="7" name="Notes">
    <vt:i4>0</vt:i4>
  </property>
  <property fmtid="{D5CDD505-2E9C-101B-9397-08002B2CF9AE}" pid="8" name="PresentationFormat">
    <vt:lpwstr>Panoramiczny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16</vt:i4>
  </property>
</Properties>
</file>